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77" r:id="rId11"/>
    <p:sldId id="266" r:id="rId12"/>
    <p:sldId id="275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76" r:id="rId22"/>
    <p:sldId id="267" r:id="rId23"/>
  </p:sldIdLst>
  <p:sldSz cx="9144000" cy="6858000" type="screen4x3"/>
  <p:notesSz cx="6858000" cy="9144000"/>
  <p:embeddedFontLst>
    <p:embeddedFont>
      <p:font typeface="Libre Franklin" panose="00000500000000000000" charset="0"/>
      <p:regular r:id="rId25"/>
      <p:bold r:id="rId26"/>
      <p:italic r:id="rId27"/>
      <p:boldItalic r:id="rId28"/>
    </p:embeddedFont>
    <p:embeddedFont>
      <p:font typeface="Libre Franklin Medium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1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2"/>
          <p:cNvCxnSpPr/>
          <p:nvPr/>
        </p:nvCxnSpPr>
        <p:spPr>
          <a:xfrm>
            <a:off x="514350" y="5349902"/>
            <a:ext cx="8629650" cy="238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1680"/>
              <a:buNone/>
              <a:defRPr sz="2400">
                <a:solidFill>
                  <a:srgbClr val="44332A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229600" y="6473952"/>
            <a:ext cx="758952" cy="24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2385218" y="-526257"/>
            <a:ext cx="4525963" cy="86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🞭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🞤"/>
              <a:defRPr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🞫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🞲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🞩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4846637" y="2560638"/>
            <a:ext cx="585152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655638" y="350839"/>
            <a:ext cx="5851525" cy="6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🞭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🞤"/>
              <a:defRPr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🞫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🞲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🞩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🞭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🞤"/>
              <a:defRPr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🞫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🞲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🞩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581400" y="76200"/>
            <a:ext cx="2895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229600" y="6473952"/>
            <a:ext cx="758952" cy="24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5"/>
          <p:cNvCxnSpPr/>
          <p:nvPr/>
        </p:nvCxnSpPr>
        <p:spPr>
          <a:xfrm>
            <a:off x="514350" y="3444902"/>
            <a:ext cx="8629650" cy="238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DCD0B0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>
                <a:solidFill>
                  <a:schemeClr val="lt1"/>
                </a:solidFill>
              </a:defRPr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bre Franklin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304800" y="1600200"/>
            <a:ext cx="41910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3060" algn="l">
              <a:spcBef>
                <a:spcPts val="560"/>
              </a:spcBef>
              <a:spcAft>
                <a:spcPts val="0"/>
              </a:spcAft>
              <a:buSzPts val="1960"/>
              <a:buChar char="🞭"/>
              <a:defRPr sz="2800"/>
            </a:lvl1pPr>
            <a:lvl2pPr marL="914400" lvl="1" indent="-335280" algn="l">
              <a:spcBef>
                <a:spcPts val="480"/>
              </a:spcBef>
              <a:spcAft>
                <a:spcPts val="0"/>
              </a:spcAft>
              <a:buSzPts val="1680"/>
              <a:buChar char="🞤"/>
              <a:defRPr sz="2400"/>
            </a:lvl2pPr>
            <a:lvl3pPr marL="1371600" lvl="2" indent="-317500" algn="l">
              <a:spcBef>
                <a:spcPts val="400"/>
              </a:spcBef>
              <a:spcAft>
                <a:spcPts val="0"/>
              </a:spcAft>
              <a:buSzPts val="1400"/>
              <a:buChar char="🞫"/>
              <a:defRPr sz="2000"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🞲"/>
              <a:defRPr sz="1800"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🞩"/>
              <a:defRPr sz="1800"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3434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3060" algn="l">
              <a:spcBef>
                <a:spcPts val="560"/>
              </a:spcBef>
              <a:spcAft>
                <a:spcPts val="0"/>
              </a:spcAft>
              <a:buSzPts val="1960"/>
              <a:buChar char="🞭"/>
              <a:defRPr sz="2800"/>
            </a:lvl1pPr>
            <a:lvl2pPr marL="914400" lvl="1" indent="-335280" algn="l">
              <a:spcBef>
                <a:spcPts val="480"/>
              </a:spcBef>
              <a:spcAft>
                <a:spcPts val="0"/>
              </a:spcAft>
              <a:buSzPts val="1680"/>
              <a:buChar char="🞤"/>
              <a:defRPr sz="2400"/>
            </a:lvl2pPr>
            <a:lvl3pPr marL="1371600" lvl="2" indent="-317500" algn="l">
              <a:spcBef>
                <a:spcPts val="400"/>
              </a:spcBef>
              <a:spcAft>
                <a:spcPts val="0"/>
              </a:spcAft>
              <a:buSzPts val="1400"/>
              <a:buChar char="🞫"/>
              <a:defRPr sz="2000"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🞲"/>
              <a:defRPr sz="1800"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🞩"/>
              <a:defRPr sz="1800"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 b="0" cap="none">
                <a:solidFill>
                  <a:srgbClr val="AF762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645025" y="666750"/>
            <a:ext cx="4292241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 b="0" cap="none">
                <a:solidFill>
                  <a:srgbClr val="AF762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281444" y="1316037"/>
            <a:ext cx="4290556" cy="394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spcBef>
                <a:spcPts val="480"/>
              </a:spcBef>
              <a:spcAft>
                <a:spcPts val="0"/>
              </a:spcAft>
              <a:buSzPts val="1680"/>
              <a:buChar char="🞭"/>
              <a:defRPr sz="2400"/>
            </a:lvl1pPr>
            <a:lvl2pPr marL="914400" lvl="1" indent="-317500" algn="l">
              <a:spcBef>
                <a:spcPts val="400"/>
              </a:spcBef>
              <a:spcAft>
                <a:spcPts val="0"/>
              </a:spcAft>
              <a:buSzPts val="1400"/>
              <a:buChar char="🞤"/>
              <a:defRPr sz="2000"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🞫"/>
              <a:defRPr sz="1800"/>
            </a:lvl3pPr>
            <a:lvl4pPr marL="1828800" lvl="3" indent="-299719" algn="l">
              <a:spcBef>
                <a:spcPts val="320"/>
              </a:spcBef>
              <a:spcAft>
                <a:spcPts val="0"/>
              </a:spcAft>
              <a:buSzPts val="1120"/>
              <a:buChar char="🞲"/>
              <a:defRPr sz="1600"/>
            </a:lvl4pPr>
            <a:lvl5pPr marL="2286000" lvl="4" indent="-289560" algn="l">
              <a:spcBef>
                <a:spcPts val="320"/>
              </a:spcBef>
              <a:spcAft>
                <a:spcPts val="0"/>
              </a:spcAft>
              <a:buSzPts val="960"/>
              <a:buChar char="🞩"/>
              <a:defRPr sz="1600"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4648730" y="1316037"/>
            <a:ext cx="4288536" cy="394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spcBef>
                <a:spcPts val="480"/>
              </a:spcBef>
              <a:spcAft>
                <a:spcPts val="0"/>
              </a:spcAft>
              <a:buSzPts val="1680"/>
              <a:buChar char="🞭"/>
              <a:defRPr sz="2400"/>
            </a:lvl1pPr>
            <a:lvl2pPr marL="914400" lvl="1" indent="-317500" algn="l">
              <a:spcBef>
                <a:spcPts val="400"/>
              </a:spcBef>
              <a:spcAft>
                <a:spcPts val="0"/>
              </a:spcAft>
              <a:buSzPts val="1400"/>
              <a:buChar char="🞤"/>
              <a:defRPr sz="2000"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🞫"/>
              <a:defRPr sz="1800"/>
            </a:lvl3pPr>
            <a:lvl4pPr marL="1828800" lvl="3" indent="-299719" algn="l">
              <a:spcBef>
                <a:spcPts val="320"/>
              </a:spcBef>
              <a:spcAft>
                <a:spcPts val="0"/>
              </a:spcAft>
              <a:buSzPts val="1120"/>
              <a:buChar char="🞲"/>
              <a:defRPr sz="1600"/>
            </a:lvl4pPr>
            <a:lvl5pPr marL="2286000" lvl="4" indent="-289560" algn="l">
              <a:spcBef>
                <a:spcPts val="320"/>
              </a:spcBef>
              <a:spcAft>
                <a:spcPts val="0"/>
              </a:spcAft>
              <a:buSzPts val="960"/>
              <a:buChar char="🞩"/>
              <a:defRPr sz="1600"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229600" y="6477000"/>
            <a:ext cx="762000" cy="24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" name="Google Shape;54;p7"/>
          <p:cNvCxnSpPr/>
          <p:nvPr/>
        </p:nvCxnSpPr>
        <p:spPr>
          <a:xfrm>
            <a:off x="514350" y="6019800"/>
            <a:ext cx="8629650" cy="238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9"/>
          <p:cNvCxnSpPr/>
          <p:nvPr/>
        </p:nvCxnSpPr>
        <p:spPr>
          <a:xfrm>
            <a:off x="514350" y="5849117"/>
            <a:ext cx="8629650" cy="238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 Medium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457200" y="609600"/>
            <a:ext cx="3008313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3575050" y="609600"/>
            <a:ext cx="534035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0840" algn="l">
              <a:spcBef>
                <a:spcPts val="640"/>
              </a:spcBef>
              <a:spcAft>
                <a:spcPts val="0"/>
              </a:spcAft>
              <a:buSzPts val="2240"/>
              <a:buChar char="🞭"/>
              <a:defRPr sz="3200"/>
            </a:lvl1pPr>
            <a:lvl2pPr marL="914400" lvl="1" indent="-353060" algn="l">
              <a:spcBef>
                <a:spcPts val="560"/>
              </a:spcBef>
              <a:spcAft>
                <a:spcPts val="0"/>
              </a:spcAft>
              <a:buSzPts val="1960"/>
              <a:buChar char="🞤"/>
              <a:defRPr sz="2800"/>
            </a:lvl2pPr>
            <a:lvl3pPr marL="1371600" lvl="2" indent="-335280" algn="l">
              <a:spcBef>
                <a:spcPts val="480"/>
              </a:spcBef>
              <a:spcAft>
                <a:spcPts val="0"/>
              </a:spcAft>
              <a:buSzPts val="1680"/>
              <a:buChar char="🞫"/>
              <a:defRPr sz="2400"/>
            </a:lvl3pPr>
            <a:lvl4pPr marL="1828800" lvl="3" indent="-317500" algn="l">
              <a:spcBef>
                <a:spcPts val="400"/>
              </a:spcBef>
              <a:spcAft>
                <a:spcPts val="0"/>
              </a:spcAft>
              <a:buSzPts val="1400"/>
              <a:buChar char="🞲"/>
              <a:defRPr sz="2000"/>
            </a:lvl4pPr>
            <a:lvl5pPr marL="2286000" lvl="4" indent="-304800" algn="l">
              <a:spcBef>
                <a:spcPts val="400"/>
              </a:spcBef>
              <a:spcAft>
                <a:spcPts val="0"/>
              </a:spcAft>
              <a:buSzPts val="1200"/>
              <a:buChar char="🞩"/>
              <a:defRPr sz="2000"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3505200" y="616634"/>
            <a:ext cx="5029200" cy="365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reflection stA="49000" endA="500" endPos="10000" dist="900" dir="5400000" sy="-90000" algn="bl" rotWithShape="0"/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960"/>
              <a:buFont typeface="Noto Sans Symbols"/>
              <a:buChar char="🞤"/>
              <a:defRPr sz="2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🞫"/>
              <a:defRPr sz="2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🞲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🞩"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🞤"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🞲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◆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 Medium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381000" y="5533218"/>
            <a:ext cx="58674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81940" algn="l">
              <a:spcBef>
                <a:spcPts val="240"/>
              </a:spcBef>
              <a:spcAft>
                <a:spcPts val="0"/>
              </a:spcAft>
              <a:buSzPts val="840"/>
              <a:buChar char="🞤"/>
              <a:defRPr sz="1200"/>
            </a:lvl2pPr>
            <a:lvl3pPr marL="1371600" lvl="2" indent="-273050" algn="l">
              <a:spcBef>
                <a:spcPts val="200"/>
              </a:spcBef>
              <a:spcAft>
                <a:spcPts val="0"/>
              </a:spcAft>
              <a:buSzPts val="700"/>
              <a:buChar char="🞫"/>
              <a:defRPr sz="1000"/>
            </a:lvl3pPr>
            <a:lvl4pPr marL="1828800" lvl="3" indent="-268605" algn="l">
              <a:spcBef>
                <a:spcPts val="180"/>
              </a:spcBef>
              <a:spcAft>
                <a:spcPts val="0"/>
              </a:spcAft>
              <a:buSzPts val="630"/>
              <a:buChar char="🞲"/>
              <a:defRPr sz="900"/>
            </a:lvl4pPr>
            <a:lvl5pPr marL="2286000" lvl="4" indent="-262889" algn="l">
              <a:spcBef>
                <a:spcPts val="180"/>
              </a:spcBef>
              <a:spcAft>
                <a:spcPts val="0"/>
              </a:spcAft>
              <a:buSzPts val="540"/>
              <a:buChar char="🞩"/>
              <a:defRPr sz="900"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514350" y="1050898"/>
            <a:ext cx="8629650" cy="238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084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🞭"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5306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960"/>
              <a:buFont typeface="Noto Sans Symbols"/>
              <a:buChar char="🞤"/>
              <a:defRPr sz="2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3528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🞫"/>
              <a:defRPr sz="2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🞲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9717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🞩"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9717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🞤"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8956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🞲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89559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◆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8194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 Medium"/>
              <a:buNone/>
              <a:defRPr sz="3600" b="0" i="0" u="none" strike="noStrike" cap="none">
                <a:solidFill>
                  <a:schemeClr val="dk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514350" y="1050898"/>
            <a:ext cx="8629650" cy="238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13;p1"/>
          <p:cNvCxnSpPr/>
          <p:nvPr/>
        </p:nvCxnSpPr>
        <p:spPr>
          <a:xfrm>
            <a:off x="514350" y="1057986"/>
            <a:ext cx="8629650" cy="238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859735" y="685800"/>
            <a:ext cx="742453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 Medium"/>
              <a:buNone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DENGUE PREDICTION THROUGH CLIMATIC DATA 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4038600" y="2590800"/>
            <a:ext cx="4506820" cy="214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 dirty="0">
                <a:solidFill>
                  <a:srgbClr val="2A1F03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Times New Roman"/>
              </a:rPr>
              <a:t>By: </a:t>
            </a:r>
            <a:endParaRPr sz="20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-US" sz="2000" dirty="0">
                <a:solidFill>
                  <a:srgbClr val="2A1F03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Times New Roman"/>
              </a:rPr>
              <a:t>M. Akhila(17251A0580)</a:t>
            </a:r>
            <a:endParaRPr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-US" sz="2000" dirty="0">
                <a:solidFill>
                  <a:srgbClr val="2A1F03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Times New Roman"/>
              </a:rPr>
              <a:t>B. Ruchira(17251A0584)	</a:t>
            </a:r>
            <a:endParaRPr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-US" sz="2000" dirty="0">
                <a:solidFill>
                  <a:srgbClr val="2A1F03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Times New Roman"/>
              </a:rPr>
              <a:t>R. Sri Laxmi Ragini(17251A05B3)</a:t>
            </a:r>
            <a:endParaRPr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457200" y="3048000"/>
            <a:ext cx="3048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2A1F03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Internal Guide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A1F03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Mrs. K Sneha Reddy</a:t>
            </a:r>
            <a:endParaRPr sz="2400" dirty="0">
              <a:solidFill>
                <a:srgbClr val="2A1F03"/>
              </a:solidFill>
              <a:latin typeface="Times New Roman" panose="02020603050405020304" pitchFamily="18" charset="0"/>
              <a:ea typeface="Libre Franklin"/>
              <a:cs typeface="Times New Roman" panose="02020603050405020304" pitchFamily="18" charset="0"/>
              <a:sym typeface="Libre Frankl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76848-DFE0-4824-BED9-5DD55689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Displaying statistics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6827C-AAD2-4E5C-B31A-995706AB24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haversine formula determines the great-circle distance between two points on a sphere given their longitudes and latitudes</a:t>
            </a:r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C4253-A0E6-4AA6-BA97-8095DBA0FD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8314" y="3582725"/>
            <a:ext cx="5731510" cy="149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47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13740" lvl="0" indent="-571500" algn="l" rtl="0">
              <a:spcBef>
                <a:spcPts val="0"/>
              </a:spcBef>
              <a:spcAft>
                <a:spcPts val="0"/>
              </a:spcAft>
              <a:buSzPts val="224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weather map Onecall API is used to collect weather data automatically by using latitude and longitude of user</a:t>
            </a:r>
          </a:p>
          <a:p>
            <a:pPr marL="713740" lvl="0" indent="-571500" algn="l" rtl="0">
              <a:spcBef>
                <a:spcPts val="0"/>
              </a:spcBef>
              <a:spcAft>
                <a:spcPts val="0"/>
              </a:spcAft>
              <a:buSzPts val="224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sends the hourly data in JSON format</a:t>
            </a:r>
          </a:p>
          <a:p>
            <a:pPr marL="713740" lvl="0" indent="-571500" algn="l" rtl="0">
              <a:spcBef>
                <a:spcPts val="0"/>
              </a:spcBef>
              <a:spcAft>
                <a:spcPts val="0"/>
              </a:spcAft>
              <a:buSzPts val="2240"/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 is used to build the entire web application</a:t>
            </a:r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7FA7E-23C4-4570-B8EE-DE138C72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84A00-9919-4772-B71C-26E76D005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tx1"/>
                </a:solidFill>
              </a:rPr>
              <a:t>Algorithms performance: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772CE6A-9139-4F2C-AB08-726C8BAFB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191387"/>
              </p:ext>
            </p:extLst>
          </p:nvPr>
        </p:nvGraphicFramePr>
        <p:xfrm>
          <a:off x="655983" y="2611747"/>
          <a:ext cx="7553738" cy="3438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856">
                  <a:extLst>
                    <a:ext uri="{9D8B030D-6E8A-4147-A177-3AD203B41FA5}">
                      <a16:colId xmlns:a16="http://schemas.microsoft.com/office/drawing/2014/main" val="1125491005"/>
                    </a:ext>
                  </a:extLst>
                </a:gridCol>
                <a:gridCol w="1872014">
                  <a:extLst>
                    <a:ext uri="{9D8B030D-6E8A-4147-A177-3AD203B41FA5}">
                      <a16:colId xmlns:a16="http://schemas.microsoft.com/office/drawing/2014/main" val="4142585196"/>
                    </a:ext>
                  </a:extLst>
                </a:gridCol>
                <a:gridCol w="1888434">
                  <a:extLst>
                    <a:ext uri="{9D8B030D-6E8A-4147-A177-3AD203B41FA5}">
                      <a16:colId xmlns:a16="http://schemas.microsoft.com/office/drawing/2014/main" val="4166032436"/>
                    </a:ext>
                  </a:extLst>
                </a:gridCol>
                <a:gridCol w="1888434">
                  <a:extLst>
                    <a:ext uri="{9D8B030D-6E8A-4147-A177-3AD203B41FA5}">
                      <a16:colId xmlns:a16="http://schemas.microsoft.com/office/drawing/2014/main" val="726629936"/>
                    </a:ext>
                  </a:extLst>
                </a:gridCol>
              </a:tblGrid>
              <a:tr h="620731">
                <a:tc>
                  <a:txBody>
                    <a:bodyPr/>
                    <a:lstStyle/>
                    <a:p>
                      <a:r>
                        <a:rPr lang="en-IN" dirty="0"/>
                        <a:t>Algorithm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 absolute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Root mean squared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R2_Score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368343"/>
                  </a:ext>
                </a:extLst>
              </a:tr>
              <a:tr h="444248">
                <a:tc>
                  <a:txBody>
                    <a:bodyPr/>
                    <a:lstStyle/>
                    <a:p>
                      <a:r>
                        <a:rPr lang="en-IN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51.86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530471"/>
                  </a:ext>
                </a:extLst>
              </a:tr>
              <a:tr h="6207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KNeighbours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244"/>
                  </a:ext>
                </a:extLst>
              </a:tr>
              <a:tr h="8763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Support vector regression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IN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209915"/>
                  </a:ext>
                </a:extLst>
              </a:tr>
              <a:tr h="876326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778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1668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B41A1E-8E9B-43E1-916A-E69D3BC7FB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04" y="1590261"/>
            <a:ext cx="5217546" cy="36774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27FECF-CF5C-42CE-90FC-925D4BAB76AD}"/>
              </a:ext>
            </a:extLst>
          </p:cNvPr>
          <p:cNvSpPr txBox="1"/>
          <p:nvPr/>
        </p:nvSpPr>
        <p:spPr>
          <a:xfrm>
            <a:off x="596348" y="655983"/>
            <a:ext cx="749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Actual vs Predicted graph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716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A87C09-8CAD-4241-8C52-D7F849479CC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15" y="993914"/>
            <a:ext cx="6164828" cy="4542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6238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3B3C4B-4895-444A-8520-B4C148919B4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6" r="2925" b="2063"/>
          <a:stretch/>
        </p:blipFill>
        <p:spPr bwMode="auto">
          <a:xfrm>
            <a:off x="1821180" y="1023730"/>
            <a:ext cx="5501640" cy="49596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021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2BF25E-C327-42B1-8399-331FE24AC40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15" y="1707515"/>
            <a:ext cx="5551170" cy="4206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9875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400063-316E-40E8-AC99-23C5E4D49B1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15" y="685801"/>
            <a:ext cx="5551170" cy="4431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6963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1112F4-F4E3-45EA-A8DD-921EBE4065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3547" y="203366"/>
            <a:ext cx="7007087" cy="2579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8E2C31-CEB2-4AFF-8F98-58DDF158EDA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2967"/>
          <a:stretch/>
        </p:blipFill>
        <p:spPr bwMode="auto">
          <a:xfrm>
            <a:off x="1053547" y="2782956"/>
            <a:ext cx="7007087" cy="3399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4078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907949-87C3-4CD5-864E-BBFC059A6B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6245" y="2045335"/>
            <a:ext cx="5731510" cy="276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6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-US" sz="4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304800" y="1554162"/>
            <a:ext cx="8686800" cy="507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13"/>
              <a:buFont typeface="Noto Sans Symbols"/>
              <a:buChar char="❖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Introduction</a:t>
            </a:r>
            <a:endParaRPr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SzPts val="1813"/>
              <a:buFont typeface="Noto Sans Symbols"/>
              <a:buChar char="❖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Existing System</a:t>
            </a:r>
            <a:endParaRPr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SzPts val="1813"/>
              <a:buFont typeface="Noto Sans Symbols"/>
              <a:buChar char="❖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Proposed System</a:t>
            </a:r>
            <a:endParaRPr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SzPts val="1813"/>
              <a:buFont typeface="Noto Sans Symbols"/>
              <a:buChar char="❖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Objectives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SzPts val="1813"/>
              <a:buFont typeface="Noto Sans Symbols"/>
              <a:buChar char="❖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System Architecture</a:t>
            </a:r>
            <a:endParaRPr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SzPts val="1813"/>
              <a:buFont typeface="Noto Sans Symbols"/>
              <a:buChar char="❖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Algorithms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SzPts val="1813"/>
              <a:buFont typeface="Noto Sans Symbols"/>
              <a:buChar char="❖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Modules</a:t>
            </a:r>
            <a:endParaRPr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SzPts val="1813"/>
              <a:buFont typeface="Noto Sans Symbols"/>
              <a:buChar char="❖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Implementation</a:t>
            </a:r>
            <a:endParaRPr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SzPts val="1813"/>
              <a:buFont typeface="Noto Sans Symbols"/>
              <a:buChar char="❖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Results</a:t>
            </a:r>
            <a:endParaRPr sz="28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392239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SzPts val="2590"/>
              <a:buFont typeface="Times New Roman"/>
              <a:buChar char="❖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Conclusions </a:t>
            </a:r>
          </a:p>
          <a:p>
            <a:pPr marL="342900" lvl="0" indent="-392239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SzPts val="2590"/>
              <a:buFont typeface="Times New Roman"/>
              <a:buChar char="❖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Future scope</a:t>
            </a:r>
            <a:endParaRPr sz="28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67C0BB-AE77-4ECA-931C-7476448A8B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6245" y="2099945"/>
            <a:ext cx="5731510" cy="26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91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F63D-3D91-4FF0-A9C1-16367B30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and Future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9ED89-E13F-458E-8012-85381893D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8590" indent="0">
              <a:buNone/>
            </a:pP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Estimating the number of cases will be helpful for the medical community in both preparedness and treatment care.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check their symptoms, know about affected people nearby and take precautions </a:t>
            </a:r>
          </a:p>
          <a:p>
            <a:pPr marL="148590" indent="0">
              <a:buNone/>
            </a:pP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scope:</a:t>
            </a:r>
          </a:p>
          <a:p>
            <a:pPr marL="14859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Hygiene factors, medicine suggestions can be considered in future work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099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>
            <a:spLocks noGrp="1"/>
          </p:cNvSpPr>
          <p:nvPr>
            <p:ph type="body" idx="4294967295"/>
          </p:nvPr>
        </p:nvSpPr>
        <p:spPr>
          <a:xfrm>
            <a:off x="2882348" y="2743199"/>
            <a:ext cx="5804452" cy="2136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780"/>
              <a:buNone/>
            </a:pPr>
            <a:r>
              <a:rPr lang="en-US" sz="54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</a:t>
            </a:r>
            <a:r>
              <a:rPr lang="en-US" sz="66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-US" sz="4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596348" y="1683026"/>
            <a:ext cx="7239000" cy="424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60"/>
              <a:buFont typeface="Noto Sans Symbols"/>
              <a:buChar char="❖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Incidence of dengue infection has increased approximately 30 times since 1950.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60"/>
              <a:buFont typeface="Noto Sans Symbols"/>
              <a:buChar char="❖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Dengue is found in tropical and sub-tropical climates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60"/>
              <a:buFont typeface="Noto Sans Symbols"/>
              <a:buChar char="❖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Around 20,000 people die per year due to this.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-US" sz="4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SYSTEM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304800" y="1593919"/>
            <a:ext cx="4267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4859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previous predicted values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Previously predicted values are considered for the prediction. In some models some other climate factors also considered.</a:t>
            </a:r>
          </a:p>
          <a:p>
            <a:pPr algn="just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Disadvantage</a:t>
            </a:r>
            <a:endParaRPr lang="en-US" sz="20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does not consider essential factors like temperature and other, thus compromising the model.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960"/>
              <a:buFont typeface="Noto Sans Symbols"/>
              <a:buChar char="❖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F1156-79F0-4861-BBC9-6532152DACEC}"/>
              </a:ext>
            </a:extLst>
          </p:cNvPr>
          <p:cNvSpPr txBox="1"/>
          <p:nvPr/>
        </p:nvSpPr>
        <p:spPr>
          <a:xfrm>
            <a:off x="4562062" y="1593919"/>
            <a:ext cx="4581938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some climatic factors</a:t>
            </a:r>
            <a:endParaRPr lang="en-US" sz="2000" b="1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rtl="0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Factors like sunlight, temperature, precipitation is taken to know the outbreak in the a region.</a:t>
            </a:r>
          </a:p>
          <a:p>
            <a:pPr marL="342900" indent="-342900" algn="just" rtl="0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Disadvantage</a:t>
            </a:r>
            <a:endParaRPr lang="en-US" sz="20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1200"/>
              </a:spcAft>
            </a:pP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models are considering only partial factors. 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304800" y="417444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-US" sz="4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SYSTEM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382000" cy="416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60"/>
              <a:buFont typeface="Noto Sans Symbols"/>
              <a:buChar char="❖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Based on climate data predict number of dengue cases using ML algorithms.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960"/>
              <a:buFont typeface="Noto Sans Symbols"/>
              <a:buChar char="❖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Help user in identification  of dengue by examining symptoms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960"/>
              <a:buFont typeface="Noto Sans Symbols"/>
              <a:buChar char="❖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Provide statistics of people who are also experiencing symptoms within the area of user.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218440" algn="l" rtl="0">
              <a:spcBef>
                <a:spcPts val="560"/>
              </a:spcBef>
              <a:spcAft>
                <a:spcPts val="0"/>
              </a:spcAft>
              <a:buSzPts val="1960"/>
              <a:buFont typeface="Noto Sans Symbols"/>
              <a:buNone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218440" algn="l" rtl="0">
              <a:spcBef>
                <a:spcPts val="560"/>
              </a:spcBef>
              <a:spcAft>
                <a:spcPts val="0"/>
              </a:spcAft>
              <a:buSzPts val="1960"/>
              <a:buFont typeface="Noto Sans Symbols"/>
              <a:buNone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-US" sz="4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10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60"/>
              <a:buFont typeface="Noto Sans Symbols"/>
              <a:buChar char="❖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To develop a model for early dengue forecast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60"/>
              <a:buFont typeface="Noto Sans Symbols"/>
              <a:buChar char="❖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To analyze symptoms of user to check for dengue.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60"/>
              <a:buFont typeface="Noto Sans Symbols"/>
              <a:buChar char="❖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To provide statistics to the user about dengue affected people in their region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60"/>
              <a:buFont typeface="Noto Sans Symbols"/>
              <a:buChar char="❖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To consider various climate factors and predict outbreak in the region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457200" y="510105"/>
            <a:ext cx="7239000" cy="1073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-US" sz="4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ARCHITECTURE /</a:t>
            </a:r>
            <a:br>
              <a:rPr lang="en-US" sz="4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4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endParaRPr sz="4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7239000" cy="516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0"/>
              <a:buNone/>
            </a:pPr>
            <a:r>
              <a:rPr lang="en-US" sz="2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3194D2-3272-4419-AA41-B50562435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78" y="1871661"/>
            <a:ext cx="7239000" cy="41017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-US" sz="4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4" name="Google Shape;144;p20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10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Feature selection algorithms: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60"/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Pearson’s correlation (filter-based method)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60"/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60"/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60"/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Recursive Feature elimination (wrapper based method)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Algorithms used 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Linear Regression, kneighbours regressor, Support vector Regressor, Decision Tree for estimating the output</a:t>
            </a:r>
            <a:endParaRPr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5538C-3C58-4808-8973-5DFEFFB238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99460" y="2862470"/>
            <a:ext cx="5339880" cy="13815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 l="1298" t="18868" r="2597" b="9433"/>
          <a:stretch/>
        </p:blipFill>
        <p:spPr>
          <a:xfrm>
            <a:off x="1371600" y="3621157"/>
            <a:ext cx="56388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381000" y="381001"/>
            <a:ext cx="76200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Dengue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1" i="0" u="none" strike="noStrike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fever Symptoms</a:t>
            </a:r>
            <a:endParaRPr sz="2000" b="0" dirty="0">
              <a:solidFill>
                <a:schemeClr val="tx1"/>
              </a:solidFill>
              <a:latin typeface="Times New Roman" panose="02020603050405020304" pitchFamily="18" charset="0"/>
              <a:ea typeface="Libre Franklin"/>
              <a:cs typeface="Times New Roman" panose="02020603050405020304" pitchFamily="18" charset="0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Temperature: Above 40</a:t>
            </a:r>
            <a:endParaRPr sz="2000" b="0" dirty="0">
              <a:solidFill>
                <a:schemeClr val="tx1"/>
              </a:solidFill>
              <a:latin typeface="Times New Roman" panose="02020603050405020304" pitchFamily="18" charset="0"/>
              <a:ea typeface="Libre Franklin"/>
              <a:cs typeface="Times New Roman" panose="02020603050405020304" pitchFamily="18" charset="0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</a:t>
            </a:r>
            <a:r>
              <a:rPr lang="en-US" sz="2000" b="0" i="0" u="none" strike="noStrike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igh fever, headaches, Pain behind the eyes, Severe joint and muscle pain, Nausea, Vomiting, Skin rash, No appetite</a:t>
            </a:r>
            <a:endParaRPr sz="2000" b="0" dirty="0">
              <a:solidFill>
                <a:schemeClr val="tx1"/>
              </a:solidFill>
              <a:latin typeface="Times New Roman" panose="02020603050405020304" pitchFamily="18" charset="0"/>
              <a:ea typeface="Libre Franklin"/>
              <a:cs typeface="Times New Roman" panose="02020603050405020304" pitchFamily="18" charset="0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Severe dengue Symptoms</a:t>
            </a:r>
            <a:endParaRPr sz="2000" b="0" dirty="0">
              <a:solidFill>
                <a:schemeClr val="tx1"/>
              </a:solidFill>
              <a:latin typeface="Times New Roman" panose="02020603050405020304" pitchFamily="18" charset="0"/>
              <a:ea typeface="Libre Franklin"/>
              <a:cs typeface="Times New Roman" panose="02020603050405020304" pitchFamily="18" charset="0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Temperature: Above 40 or Intermittent fever</a:t>
            </a:r>
            <a:endParaRPr sz="2000" b="0" dirty="0">
              <a:solidFill>
                <a:schemeClr val="tx1"/>
              </a:solidFill>
              <a:latin typeface="Times New Roman" panose="02020603050405020304" pitchFamily="18" charset="0"/>
              <a:ea typeface="Libre Franklin"/>
              <a:cs typeface="Times New Roman" panose="02020603050405020304" pitchFamily="18" charset="0"/>
              <a:sym typeface="Libre Franklin"/>
            </a:endParaRPr>
          </a:p>
          <a:p>
            <a:pPr marL="0" marR="1905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Swollen glands, Severe abdominal pain, Bleeding gums, Vomiting blood, Rapid breathing , Fatigue/ restlessness</a:t>
            </a:r>
            <a:endParaRPr sz="2000" b="0" dirty="0">
              <a:solidFill>
                <a:schemeClr val="tx1"/>
              </a:solidFill>
              <a:latin typeface="Times New Roman" panose="02020603050405020304" pitchFamily="18" charset="0"/>
              <a:ea typeface="Libre Franklin"/>
              <a:cs typeface="Times New Roman" panose="02020603050405020304" pitchFamily="18" charset="0"/>
              <a:sym typeface="Libre Franklin"/>
            </a:endParaRPr>
          </a:p>
          <a:p>
            <a:pPr marL="0" marR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b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</a:br>
            <a:endParaRPr sz="2000" dirty="0">
              <a:solidFill>
                <a:schemeClr val="tx1"/>
              </a:solidFill>
              <a:latin typeface="Times New Roman" panose="02020603050405020304" pitchFamily="18" charset="0"/>
              <a:ea typeface="Libre Franklin"/>
              <a:cs typeface="Times New Roman" panose="02020603050405020304" pitchFamily="18" charset="0"/>
              <a:sym typeface="Libre Frankl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ek">
  <a:themeElements>
    <a:clrScheme name="Trek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503</Words>
  <Application>Microsoft Office PowerPoint</Application>
  <PresentationFormat>On-screen Show (4:3)</PresentationFormat>
  <Paragraphs>94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Noto Sans Symbols</vt:lpstr>
      <vt:lpstr>Times New Roman</vt:lpstr>
      <vt:lpstr>Libre Franklin Medium</vt:lpstr>
      <vt:lpstr>Libre Franklin</vt:lpstr>
      <vt:lpstr>Wingdings</vt:lpstr>
      <vt:lpstr>Arial</vt:lpstr>
      <vt:lpstr>Trek</vt:lpstr>
      <vt:lpstr>DENGUE PREDICTION THROUGH CLIMATIC DATA </vt:lpstr>
      <vt:lpstr>CONTENTS</vt:lpstr>
      <vt:lpstr>INTRODUCTION</vt:lpstr>
      <vt:lpstr>EXISTING SYSTEM</vt:lpstr>
      <vt:lpstr>PROPOSED SYSTEM</vt:lpstr>
      <vt:lpstr>OBJECTIVES</vt:lpstr>
      <vt:lpstr>SYSTEM ARCHITECTURE / METHODOLOGY </vt:lpstr>
      <vt:lpstr>ALGORITHMS</vt:lpstr>
      <vt:lpstr>PowerPoint Presentation</vt:lpstr>
      <vt:lpstr>Displaying statistics</vt:lpstr>
      <vt:lpstr>IMPLEMENTATION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and 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DENGUE PREDICTION THROUGH CLIMATIC DATA </dc:title>
  <cp:lastModifiedBy>Akhila M</cp:lastModifiedBy>
  <cp:revision>40</cp:revision>
  <dcterms:modified xsi:type="dcterms:W3CDTF">2021-02-23T13:50:31Z</dcterms:modified>
</cp:coreProperties>
</file>